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5"/>
  </p:notesMasterIdLst>
  <p:sldIdLst>
    <p:sldId id="256" r:id="rId2"/>
    <p:sldId id="257" r:id="rId3"/>
    <p:sldId id="260" r:id="rId4"/>
    <p:sldId id="320" r:id="rId5"/>
    <p:sldId id="789" r:id="rId6"/>
    <p:sldId id="791" r:id="rId7"/>
    <p:sldId id="764" r:id="rId8"/>
    <p:sldId id="792" r:id="rId9"/>
    <p:sldId id="793" r:id="rId10"/>
    <p:sldId id="768" r:id="rId11"/>
    <p:sldId id="769" r:id="rId12"/>
    <p:sldId id="770" r:id="rId13"/>
    <p:sldId id="771" r:id="rId14"/>
    <p:sldId id="772" r:id="rId15"/>
    <p:sldId id="773" r:id="rId16"/>
    <p:sldId id="774" r:id="rId17"/>
    <p:sldId id="775" r:id="rId18"/>
    <p:sldId id="776" r:id="rId19"/>
    <p:sldId id="777" r:id="rId20"/>
    <p:sldId id="778" r:id="rId21"/>
    <p:sldId id="779" r:id="rId22"/>
    <p:sldId id="780" r:id="rId23"/>
    <p:sldId id="781" r:id="rId24"/>
    <p:sldId id="782" r:id="rId25"/>
    <p:sldId id="783" r:id="rId26"/>
    <p:sldId id="784" r:id="rId27"/>
    <p:sldId id="785" r:id="rId28"/>
    <p:sldId id="786" r:id="rId29"/>
    <p:sldId id="787" r:id="rId30"/>
    <p:sldId id="788" r:id="rId31"/>
    <p:sldId id="790" r:id="rId32"/>
    <p:sldId id="298" r:id="rId33"/>
    <p:sldId id="297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C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122" d="100"/>
          <a:sy n="122" d="100"/>
        </p:scale>
        <p:origin x="114" y="1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48" y="328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1FF7B290-C30E-479D-8EE0-4E2CAE6BC350}"/>
  </pc:docChgLst>
  <pc:docChgLst>
    <pc:chgData name="Wittman, Barry" userId="bff186cd-6ce8-41ba-8e8c-e85cdef216de" providerId="ADAL" clId="{06745DD0-3C38-45EA-90CC-CEC15AEC662C}"/>
    <pc:docChg chg="addSld delSld modSld sldOrd">
      <pc:chgData name="Wittman, Barry" userId="bff186cd-6ce8-41ba-8e8c-e85cdef216de" providerId="ADAL" clId="{06745DD0-3C38-45EA-90CC-CEC15AEC662C}" dt="2026-04-08T17:06:54.267" v="62" actId="2696"/>
      <pc:docMkLst>
        <pc:docMk/>
      </pc:docMkLst>
      <pc:sldChg chg="modSp">
        <pc:chgData name="Wittman, Barry" userId="bff186cd-6ce8-41ba-8e8c-e85cdef216de" providerId="ADAL" clId="{06745DD0-3C38-45EA-90CC-CEC15AEC662C}" dt="2026-04-08T17:05:15.024" v="1" actId="20577"/>
        <pc:sldMkLst>
          <pc:docMk/>
          <pc:sldMk cId="0" sldId="256"/>
        </pc:sldMkLst>
        <pc:spChg chg="mod">
          <ac:chgData name="Wittman, Barry" userId="bff186cd-6ce8-41ba-8e8c-e85cdef216de" providerId="ADAL" clId="{06745DD0-3C38-45EA-90CC-CEC15AEC662C}" dt="2026-04-08T17:05:15.024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06745DD0-3C38-45EA-90CC-CEC15AEC662C}" dt="2026-04-08T17:05:49.279" v="3"/>
        <pc:sldMkLst>
          <pc:docMk/>
          <pc:sldMk cId="656810447" sldId="764"/>
        </pc:sldMkLst>
      </pc:sldChg>
      <pc:sldChg chg="addSp delSp modSp add">
        <pc:chgData name="Wittman, Barry" userId="bff186cd-6ce8-41ba-8e8c-e85cdef216de" providerId="ADAL" clId="{06745DD0-3C38-45EA-90CC-CEC15AEC662C}" dt="2026-04-08T17:06:00.433" v="40" actId="20577"/>
        <pc:sldMkLst>
          <pc:docMk/>
          <pc:sldMk cId="1605377234" sldId="791"/>
        </pc:sldMkLst>
        <pc:spChg chg="del">
          <ac:chgData name="Wittman, Barry" userId="bff186cd-6ce8-41ba-8e8c-e85cdef216de" providerId="ADAL" clId="{06745DD0-3C38-45EA-90CC-CEC15AEC662C}" dt="2026-04-08T17:05:52.847" v="4"/>
          <ac:spMkLst>
            <pc:docMk/>
            <pc:sldMk cId="1605377234" sldId="791"/>
            <ac:spMk id="2" creationId="{7EF294C2-BB7D-4C5A-9B8E-D4DCDFC9FF6D}"/>
          </ac:spMkLst>
        </pc:spChg>
        <pc:spChg chg="del">
          <ac:chgData name="Wittman, Barry" userId="bff186cd-6ce8-41ba-8e8c-e85cdef216de" providerId="ADAL" clId="{06745DD0-3C38-45EA-90CC-CEC15AEC662C}" dt="2026-04-08T17:05:52.847" v="4"/>
          <ac:spMkLst>
            <pc:docMk/>
            <pc:sldMk cId="1605377234" sldId="791"/>
            <ac:spMk id="3" creationId="{CEBC232F-A64E-4B3A-A2E6-A4324492AB03}"/>
          </ac:spMkLst>
        </pc:spChg>
        <pc:spChg chg="add mod">
          <ac:chgData name="Wittman, Barry" userId="bff186cd-6ce8-41ba-8e8c-e85cdef216de" providerId="ADAL" clId="{06745DD0-3C38-45EA-90CC-CEC15AEC662C}" dt="2026-04-08T17:06:00.433" v="40" actId="20577"/>
          <ac:spMkLst>
            <pc:docMk/>
            <pc:sldMk cId="1605377234" sldId="791"/>
            <ac:spMk id="4" creationId="{6F0F4E23-118B-40D3-85FD-27664F033917}"/>
          </ac:spMkLst>
        </pc:spChg>
        <pc:spChg chg="add mod">
          <ac:chgData name="Wittman, Barry" userId="bff186cd-6ce8-41ba-8e8c-e85cdef216de" providerId="ADAL" clId="{06745DD0-3C38-45EA-90CC-CEC15AEC662C}" dt="2026-04-08T17:05:52.847" v="4"/>
          <ac:spMkLst>
            <pc:docMk/>
            <pc:sldMk cId="1605377234" sldId="791"/>
            <ac:spMk id="5" creationId="{A7B97DBA-954A-431C-A121-66F56C6180A0}"/>
          </ac:spMkLst>
        </pc:spChg>
      </pc:sldChg>
      <pc:sldChg chg="add">
        <pc:chgData name="Wittman, Barry" userId="bff186cd-6ce8-41ba-8e8c-e85cdef216de" providerId="ADAL" clId="{06745DD0-3C38-45EA-90CC-CEC15AEC662C}" dt="2026-04-08T17:05:49.279" v="3"/>
        <pc:sldMkLst>
          <pc:docMk/>
          <pc:sldMk cId="3881118978" sldId="792"/>
        </pc:sldMkLst>
      </pc:sldChg>
      <pc:sldChg chg="add">
        <pc:chgData name="Wittman, Barry" userId="bff186cd-6ce8-41ba-8e8c-e85cdef216de" providerId="ADAL" clId="{06745DD0-3C38-45EA-90CC-CEC15AEC662C}" dt="2026-04-08T17:05:49.279" v="3"/>
        <pc:sldMkLst>
          <pc:docMk/>
          <pc:sldMk cId="607181923" sldId="793"/>
        </pc:sldMkLst>
      </pc:sldChg>
      <pc:sldChg chg="modSp add del ord">
        <pc:chgData name="Wittman, Barry" userId="bff186cd-6ce8-41ba-8e8c-e85cdef216de" providerId="ADAL" clId="{06745DD0-3C38-45EA-90CC-CEC15AEC662C}" dt="2026-04-08T17:06:54.267" v="62" actId="2696"/>
        <pc:sldMkLst>
          <pc:docMk/>
          <pc:sldMk cId="1425978356" sldId="794"/>
        </pc:sldMkLst>
        <pc:spChg chg="mod">
          <ac:chgData name="Wittman, Barry" userId="bff186cd-6ce8-41ba-8e8c-e85cdef216de" providerId="ADAL" clId="{06745DD0-3C38-45EA-90CC-CEC15AEC662C}" dt="2026-04-08T17:06:43.939" v="61" actId="20577"/>
          <ac:spMkLst>
            <pc:docMk/>
            <pc:sldMk cId="1425978356" sldId="794"/>
            <ac:spMk id="2" creationId="{76E50339-5059-4E2A-86E7-7180D502783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51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2400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13 - Friday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315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C++ is based on C and easier to use</a:t>
            </a:r>
          </a:p>
          <a:p>
            <a:pPr lvl="1"/>
            <a:r>
              <a:rPr lang="en-US" dirty="0"/>
              <a:t>You can declare variables anywhere</a:t>
            </a:r>
          </a:p>
          <a:p>
            <a:pPr lvl="2"/>
            <a:r>
              <a:rPr lang="en-US" dirty="0"/>
              <a:t>Not the case in the C89 standard (where all variables had to be declared right after a block starts), but our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gcc</a:t>
            </a:r>
            <a:r>
              <a:rPr lang="en-US" dirty="0"/>
              <a:t> is following the C99 standard</a:t>
            </a:r>
          </a:p>
          <a:p>
            <a:pPr lvl="1"/>
            <a:r>
              <a:rPr lang="en-US" dirty="0"/>
              <a:t>It has function overloading</a:t>
            </a:r>
          </a:p>
          <a:p>
            <a:pPr lvl="1"/>
            <a:r>
              <a:rPr lang="en-US" dirty="0"/>
              <a:t>Most people think the I/O is cleaner</a:t>
            </a:r>
          </a:p>
          <a:p>
            <a:r>
              <a:rPr lang="en-US" dirty="0"/>
              <a:t>The big addition is OOP through classes</a:t>
            </a:r>
          </a:p>
          <a:p>
            <a:r>
              <a:rPr lang="en-US" dirty="0"/>
              <a:t>It's an approximate superset of C that includes most C structures</a:t>
            </a:r>
          </a:p>
        </p:txBody>
      </p:sp>
    </p:spTree>
    <p:extLst>
      <p:ext uri="{BB962C8B-B14F-4D97-AF65-F5344CB8AC3E}">
        <p14:creationId xmlns:p14="http://schemas.microsoft.com/office/powerpoint/2010/main" val="133355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Compiling C++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3558808"/>
          </a:xfrm>
        </p:spPr>
        <p:txBody>
          <a:bodyPr>
            <a:normAutofit fontScale="92500"/>
          </a:bodyPr>
          <a:lstStyle/>
          <a:p>
            <a:r>
              <a:rPr lang="en-US" b="1" dirty="0" err="1">
                <a:latin typeface="Courier New" pitchFamily="49" charset="0"/>
                <a:cs typeface="Courier New" pitchFamily="49" charset="0"/>
              </a:rPr>
              <a:t>gcc</a:t>
            </a:r>
            <a:r>
              <a:rPr lang="en-US" dirty="0"/>
              <a:t> used to stand for the GNU C Compiler</a:t>
            </a:r>
          </a:p>
          <a:p>
            <a:pPr lvl="1"/>
            <a:r>
              <a:rPr lang="en-US" dirty="0"/>
              <a:t>When it became a suite of tools used for things other than C, they changed the name to the GNU Compiler Collection</a:t>
            </a:r>
          </a:p>
          <a:p>
            <a:r>
              <a:rPr lang="en-US" dirty="0"/>
              <a:t>The compiler for C++ is called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g++</a:t>
            </a:r>
            <a:r>
              <a:rPr lang="en-US" dirty="0"/>
              <a:t> and is part of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gcc</a:t>
            </a:r>
            <a:r>
              <a:rPr lang="en-US" dirty="0"/>
              <a:t>, but it may need to be installed separately</a:t>
            </a:r>
          </a:p>
          <a:p>
            <a:r>
              <a:rPr lang="en-US" dirty="0"/>
              <a:t>C++ files have the extensions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.cc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cpp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.cxx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.c++</a:t>
            </a:r>
            <a:r>
              <a:rPr lang="en-US" dirty="0"/>
              <a:t>, and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.C</a:t>
            </a:r>
          </a:p>
          <a:p>
            <a:pPr lvl="1"/>
            <a:r>
              <a:rPr lang="en-US" dirty="0"/>
              <a:t>I prefer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cpp</a:t>
            </a:r>
            <a:r>
              <a:rPr lang="en-US" dirty="0"/>
              <a:t>, but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.cc</a:t>
            </a:r>
            <a:r>
              <a:rPr lang="en-US" dirty="0"/>
              <a:t> is also common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5410200"/>
            <a:ext cx="10972800" cy="91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g++ thing.cpp –o program</a:t>
            </a:r>
          </a:p>
        </p:txBody>
      </p:sp>
    </p:spTree>
    <p:extLst>
      <p:ext uri="{BB962C8B-B14F-4D97-AF65-F5344CB8AC3E}">
        <p14:creationId xmlns:p14="http://schemas.microsoft.com/office/powerpoint/2010/main" val="308079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is kind of an abomination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 has too many ways to do things, but C++ is an order of magnitude worse</a:t>
            </a:r>
          </a:p>
          <a:p>
            <a:r>
              <a:rPr lang="en-US" dirty="0"/>
              <a:t>Syntax is a big mess of overlapping, ambiguous ideas</a:t>
            </a:r>
          </a:p>
          <a:p>
            <a:pPr lvl="1"/>
            <a:r>
              <a:rPr lang="en-US" dirty="0"/>
              <a:t>Which only got worse in the C++11 standard and beyond, which we aren't talking about</a:t>
            </a:r>
          </a:p>
          <a:p>
            <a:r>
              <a:rPr lang="en-US" dirty="0"/>
              <a:t>C++ tried to be reverse compatible with C, but not strictly true</a:t>
            </a:r>
          </a:p>
          <a:p>
            <a:r>
              <a:rPr lang="en-US" dirty="0"/>
              <a:t>It tried to be object-oriented, but not strictly true</a:t>
            </a:r>
          </a:p>
          <a:p>
            <a:r>
              <a:rPr lang="en-US" dirty="0"/>
              <a:t>The Standard Template Libraries are hideous compared to the Java Collection Framework</a:t>
            </a:r>
          </a:p>
          <a:p>
            <a:r>
              <a:rPr lang="en-US" dirty="0"/>
              <a:t>At the time, it was the best choice available for OOP, and now we're stuck with it</a:t>
            </a:r>
          </a:p>
        </p:txBody>
      </p:sp>
    </p:spTree>
    <p:extLst>
      <p:ext uri="{BB962C8B-B14F-4D97-AF65-F5344CB8AC3E}">
        <p14:creationId xmlns:p14="http://schemas.microsoft.com/office/powerpoint/2010/main" val="2760014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Hello, World in C++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not too different from C</a:t>
            </a:r>
          </a:p>
          <a:p>
            <a:r>
              <a:rPr lang="en-US" dirty="0"/>
              <a:t>We need different headers for C++ I/O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2971800"/>
            <a:ext cx="10972800" cy="3581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4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US" sz="24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using namespace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main()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"Hello, world!"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return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178441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 in C++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302540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Output uses 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dirty="0"/>
              <a:t> object (of type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ostream</a:t>
            </a:r>
            <a:r>
              <a:rPr lang="en-US" dirty="0"/>
              <a:t>)</a:t>
            </a:r>
          </a:p>
          <a:p>
            <a:r>
              <a:rPr lang="en-US" dirty="0"/>
              <a:t>Instead of using formatting strings,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dirty="0"/>
              <a:t> uses the idea of a stream, where objects are placed into the stream separated by the extraction operator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&lt;&lt;</a:t>
            </a:r>
          </a:p>
          <a:p>
            <a:r>
              <a:rPr lang="en-US" dirty="0"/>
              <a:t>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dirty="0"/>
              <a:t> object adds a newline to the stream</a:t>
            </a:r>
          </a:p>
          <a:p>
            <a:pPr lvl="1"/>
            <a:r>
              <a:rPr lang="en-US" dirty="0"/>
              <a:t>Of course,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"\n"</a:t>
            </a:r>
            <a:r>
              <a:rPr lang="en-US" dirty="0"/>
              <a:t> works too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4800600"/>
            <a:ext cx="10972800" cy="1600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x = 50;</a:t>
            </a:r>
          </a:p>
          <a:p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"There are "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&lt;&lt; x &lt;&lt;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 ways to leave your lover."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634581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Formatting 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56820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Basic output is easier</a:t>
            </a:r>
          </a:p>
          <a:p>
            <a:r>
              <a:rPr lang="en-US" dirty="0"/>
              <a:t>What about setting the width or precision?</a:t>
            </a:r>
          </a:p>
          <a:p>
            <a:r>
              <a:rPr lang="en-US" dirty="0"/>
              <a:t>You need to include 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iomanip</a:t>
            </a:r>
            <a:r>
              <a:rPr lang="en-US" dirty="0"/>
              <a:t> header</a:t>
            </a:r>
          </a:p>
          <a:p>
            <a:r>
              <a:rPr lang="en-US" dirty="0"/>
              <a:t>Put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setw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/>
              <a:t> </a:t>
            </a:r>
            <a:r>
              <a:rPr lang="en-US" i="1" dirty="0"/>
              <a:t>width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dirty="0"/>
              <a:t> in the stream to make the items take up the specified width</a:t>
            </a:r>
          </a:p>
          <a:p>
            <a:r>
              <a:rPr lang="en-US" dirty="0"/>
              <a:t>Put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setprecision</a:t>
            </a:r>
            <a:r>
              <a:rPr lang="en-US" dirty="0"/>
              <a:t>( </a:t>
            </a:r>
            <a:r>
              <a:rPr lang="en-US" i="1" dirty="0"/>
              <a:t>precision</a:t>
            </a:r>
            <a:r>
              <a:rPr lang="en-US" dirty="0"/>
              <a:t> ) in the stream to show a certain number of decimal places</a:t>
            </a:r>
          </a:p>
          <a:p>
            <a:r>
              <a:rPr lang="en-US" dirty="0"/>
              <a:t>Put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fixed</a:t>
            </a:r>
            <a:r>
              <a:rPr lang="en-US" dirty="0"/>
              <a:t> to force it to pad with zeroes when there isn't enough precision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4191000"/>
            <a:ext cx="10972800" cy="2209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lnSpcReduction="10000"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dollars = 2.0;</a:t>
            </a:r>
          </a:p>
          <a:p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"Give me $"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setw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(10) &lt;&lt; fixed &lt;&lt;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setprecision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(2) &lt;&lt; dollars &lt;&lt;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setw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(0) &lt;&lt;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"!"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4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equivalent</a:t>
            </a:r>
          </a:p>
          <a:p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"Give me $%10.2f!\n"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dollars);</a:t>
            </a:r>
          </a:p>
        </p:txBody>
      </p:sp>
    </p:spTree>
    <p:extLst>
      <p:ext uri="{BB962C8B-B14F-4D97-AF65-F5344CB8AC3E}">
        <p14:creationId xmlns:p14="http://schemas.microsoft.com/office/powerpoint/2010/main" val="1600812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in C++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56820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Input uses 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/>
              <a:t> object (of type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istream</a:t>
            </a:r>
            <a:r>
              <a:rPr lang="en-US" dirty="0"/>
              <a:t>)</a:t>
            </a:r>
          </a:p>
          <a:p>
            <a:r>
              <a:rPr lang="en-US" b="1" dirty="0" err="1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/>
              <a:t> also uses the idea of a stream, where items are read from the stream and separated by the insertion operator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&gt;&gt;</a:t>
            </a:r>
          </a:p>
          <a:p>
            <a:r>
              <a:rPr lang="en-US" dirty="0"/>
              <a:t>It reads items using whitespace as the separator, just like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scanf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4267200"/>
            <a:ext cx="10972800" cy="2286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x = 0;</a:t>
            </a:r>
          </a:p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y = 0;</a:t>
            </a:r>
          </a:p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z = 0;</a:t>
            </a:r>
          </a:p>
          <a:p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"Enter the x, y, and z values: 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&gt;&gt; x &gt;&gt; y &gt;&gt; z;</a:t>
            </a:r>
          </a:p>
        </p:txBody>
      </p:sp>
    </p:spTree>
    <p:extLst>
      <p:ext uri="{BB962C8B-B14F-4D97-AF65-F5344CB8AC3E}">
        <p14:creationId xmlns:p14="http://schemas.microsoft.com/office/powerpoint/2010/main" val="2408695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241580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Like Java, C++ has a class for holding strings, which makes life </a:t>
            </a:r>
            <a:r>
              <a:rPr lang="en-US" i="1" dirty="0"/>
              <a:t>much</a:t>
            </a:r>
            <a:r>
              <a:rPr lang="en-US" dirty="0"/>
              <a:t> easier</a:t>
            </a:r>
          </a:p>
          <a:p>
            <a:pPr lvl="1"/>
            <a:r>
              <a:rPr lang="en-US" dirty="0"/>
              <a:t>It's called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(with a lower case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's'</a:t>
            </a:r>
            <a:r>
              <a:rPr lang="en-US" dirty="0"/>
              <a:t>)</a:t>
            </a:r>
          </a:p>
          <a:p>
            <a:r>
              <a:rPr lang="en-US" dirty="0"/>
              <a:t>You must include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&lt;string&gt;</a:t>
            </a:r>
            <a:r>
              <a:rPr lang="en-US" dirty="0"/>
              <a:t> to use it</a:t>
            </a:r>
          </a:p>
          <a:p>
            <a:r>
              <a:rPr lang="en-US" dirty="0"/>
              <a:t>Unlike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in Java,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is mutable</a:t>
            </a:r>
          </a:p>
          <a:p>
            <a:pPr lvl="1"/>
            <a:r>
              <a:rPr lang="en-US" dirty="0"/>
              <a:t>You can use array-style indexing to get and set individual characters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4191001"/>
            <a:ext cx="10972800" cy="24383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92500" lnSpcReduction="10000"/>
          </a:bodyPr>
          <a:lstStyle/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string a =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"Can I kick it?"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string b =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"Yes, you can!"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string c = a +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 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+ b;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c[0] =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'D'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c[1] =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</a:t>
            </a:r>
            <a:r>
              <a:rPr lang="en-US" sz="24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c[2] =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'd'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&lt;&lt; c &lt;&lt;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prints "Did I kick it?  Yes, you can!"</a:t>
            </a:r>
          </a:p>
        </p:txBody>
      </p:sp>
    </p:spTree>
    <p:extLst>
      <p:ext uri="{BB962C8B-B14F-4D97-AF65-F5344CB8AC3E}">
        <p14:creationId xmlns:p14="http://schemas.microsoft.com/office/powerpoint/2010/main" val="874605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dirty="0"/>
              <a:t> namespace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409220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Java uses packages to keep different classes with the same name straight</a:t>
            </a:r>
          </a:p>
          <a:p>
            <a:r>
              <a:rPr lang="en-US" dirty="0"/>
              <a:t>C++ uses namespaces</a:t>
            </a:r>
          </a:p>
          <a:p>
            <a:r>
              <a:rPr lang="en-US" dirty="0"/>
              <a:t>The standard library includes I/O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dirty="0"/>
              <a:t>), the string class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&lt;string&gt;</a:t>
            </a:r>
            <a:r>
              <a:rPr lang="en-US" dirty="0"/>
              <a:t>), STL containers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&lt;vector&gt;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&lt;list&gt;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deque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dirty="0"/>
              <a:t>, and others)</a:t>
            </a:r>
          </a:p>
          <a:p>
            <a:r>
              <a:rPr lang="en-US" dirty="0"/>
              <a:t>If you use these in your program, put the following after your includes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alternative is to specify the namespace by putting the it followed by two colons before the class name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962400"/>
            <a:ext cx="10972800" cy="685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using namespace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5638800"/>
            <a:ext cx="10972800" cy="685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::string name =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4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Ghostface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Killah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537075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File systems</a:t>
            </a:r>
          </a:p>
          <a:p>
            <a:r>
              <a:rPr lang="en-US" dirty="0"/>
              <a:t>Function pointers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in C++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2263408"/>
          </a:xfrm>
        </p:spPr>
        <p:txBody>
          <a:bodyPr>
            <a:normAutofit/>
          </a:bodyPr>
          <a:lstStyle/>
          <a:p>
            <a:r>
              <a:rPr lang="en-US" dirty="0"/>
              <a:t>Regular C++ functions are very similar to functions in C</a:t>
            </a:r>
          </a:p>
          <a:p>
            <a:r>
              <a:rPr lang="en-US" dirty="0"/>
              <a:t>A big difference is that prototypes are no longer optional if you want to call the function before it's defined</a:t>
            </a:r>
          </a:p>
          <a:p>
            <a:r>
              <a:rPr lang="en-US" dirty="0"/>
              <a:t>Unlike C, function overloading is allowed: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962400"/>
            <a:ext cx="10972800" cy="2590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92500" lnSpcReduction="20000"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max(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b)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a &gt; b ? a : b;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max(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b,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c)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max( a, max( b, c));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2718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by 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264440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In C, all functions are </a:t>
            </a:r>
            <a:r>
              <a:rPr lang="en-US" i="1" dirty="0"/>
              <a:t>pass by value</a:t>
            </a:r>
          </a:p>
          <a:p>
            <a:pPr lvl="1"/>
            <a:r>
              <a:rPr lang="en-US" dirty="0"/>
              <a:t>If you want to change an argument, you have to pass a pointer to the value</a:t>
            </a:r>
          </a:p>
          <a:p>
            <a:r>
              <a:rPr lang="en-US" dirty="0"/>
              <a:t>In C++, you can specify that a parameter is </a:t>
            </a:r>
            <a:r>
              <a:rPr lang="en-US" i="1" dirty="0"/>
              <a:t>pass by reference</a:t>
            </a:r>
          </a:p>
          <a:p>
            <a:pPr lvl="1"/>
            <a:r>
              <a:rPr lang="en-US" dirty="0"/>
              <a:t>Changes to it are seen on the outside</a:t>
            </a:r>
          </a:p>
          <a:p>
            <a:pPr lvl="1"/>
            <a:r>
              <a:rPr lang="en-US" dirty="0"/>
              <a:t>You do this by putting an ampersand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dirty="0"/>
              <a:t>) before the variable name in the header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4114800"/>
            <a:ext cx="10972800" cy="2286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swap(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&amp;a,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&amp;b)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temp = a;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a = b;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b = temp;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2573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by reference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33020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Pass by reference is a useful tool</a:t>
            </a:r>
          </a:p>
          <a:p>
            <a:r>
              <a:rPr lang="en-US" dirty="0"/>
              <a:t>You don't have to pass nearly as many pointers</a:t>
            </a:r>
          </a:p>
          <a:p>
            <a:r>
              <a:rPr lang="en-US" dirty="0"/>
              <a:t>If you want to change a pointer, you can pass it by reference instead of passing a pointer to a pointer</a:t>
            </a:r>
          </a:p>
          <a:p>
            <a:r>
              <a:rPr lang="en-US" dirty="0"/>
              <a:t>It does allow more mistakes</a:t>
            </a:r>
          </a:p>
          <a:p>
            <a:pPr lvl="1"/>
            <a:r>
              <a:rPr lang="en-US" dirty="0"/>
              <a:t>Leave off the ampersand and your function does nothing</a:t>
            </a:r>
          </a:p>
          <a:p>
            <a:pPr lvl="1"/>
            <a:r>
              <a:rPr lang="en-US" dirty="0"/>
              <a:t>Change things you didn't intend to change</a:t>
            </a:r>
          </a:p>
          <a:p>
            <a:r>
              <a:rPr lang="en-US" dirty="0"/>
              <a:t>You cannot pass a literal by reference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5105400"/>
            <a:ext cx="10972800" cy="990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swap(3, 9);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Doesn't compile</a:t>
            </a:r>
          </a:p>
        </p:txBody>
      </p:sp>
    </p:spTree>
    <p:extLst>
      <p:ext uri="{BB962C8B-B14F-4D97-AF65-F5344CB8AC3E}">
        <p14:creationId xmlns:p14="http://schemas.microsoft.com/office/powerpoint/2010/main" val="2163146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Default parameter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173000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C++ also allows you to specify default values for function parameters</a:t>
            </a:r>
          </a:p>
          <a:p>
            <a:r>
              <a:rPr lang="en-US" dirty="0"/>
              <a:t>If you call a function and leave off those parameters, the default values will be used</a:t>
            </a:r>
          </a:p>
          <a:p>
            <a:r>
              <a:rPr lang="en-US" dirty="0"/>
              <a:t>Default parameters are only allowed for the rightmost grouping of parameters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200400"/>
            <a:ext cx="10972800" cy="1828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lnSpcReduction="10000"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build(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width = 2,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height = 4)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"We built this house with 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&lt;&lt; width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&lt;&lt;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 by 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&lt;&lt; height &lt;&lt;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"s."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5181600"/>
            <a:ext cx="10972800" cy="1371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build();     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//We built this house with 2 by 4s.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build(3);    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//We built this house with 3 by 4s.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build(6, 8); 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//We built this house with 6 by 8s.</a:t>
            </a:r>
          </a:p>
        </p:txBody>
      </p:sp>
    </p:spTree>
    <p:extLst>
      <p:ext uri="{BB962C8B-B14F-4D97-AF65-F5344CB8AC3E}">
        <p14:creationId xmlns:p14="http://schemas.microsoft.com/office/powerpoint/2010/main" val="4242193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Let's write a complete C++ program that reads in:</a:t>
            </a:r>
          </a:p>
          <a:p>
            <a:pPr lvl="1"/>
            <a:r>
              <a:rPr lang="en-US" sz="3200" dirty="0"/>
              <a:t>A string</a:t>
            </a:r>
          </a:p>
          <a:p>
            <a:pPr lvl="1"/>
            <a:r>
              <a:rPr lang="en-US" sz="3200" dirty="0"/>
              <a:t>An integer</a:t>
            </a:r>
          </a:p>
          <a:p>
            <a:r>
              <a:rPr lang="en-US" sz="3600" dirty="0"/>
              <a:t>Then, it prints out the string however many times the integer specified</a:t>
            </a:r>
          </a:p>
        </p:txBody>
      </p:sp>
    </p:spTree>
    <p:extLst>
      <p:ext uri="{BB962C8B-B14F-4D97-AF65-F5344CB8AC3E}">
        <p14:creationId xmlns:p14="http://schemas.microsoft.com/office/powerpoint/2010/main" val="4013742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C++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8179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dirty="0"/>
              <a:t> keyword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want to dynamically allocate memory in C++, you 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dirty="0"/>
              <a:t> (instead of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No cast needed, no matter </a:t>
            </a:r>
            <a:r>
              <a:rPr lang="en-US"/>
              <a:t>the compiler</a:t>
            </a:r>
            <a:endParaRPr lang="en-US" dirty="0"/>
          </a:p>
          <a:p>
            <a:pPr lvl="1"/>
            <a:r>
              <a:rPr lang="en-US" dirty="0"/>
              <a:t>It "feels" a lot like Java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4038600"/>
            <a:ext cx="10972800" cy="2438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value =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 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       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Make a single int</a:t>
            </a:r>
          </a:p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array =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 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[100];    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Array of </a:t>
            </a:r>
            <a:r>
              <a:rPr lang="en-US" sz="24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ints</a:t>
            </a:r>
            <a:endParaRPr lang="en-US" sz="24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Wombat* wombat =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Wombat();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Make a Wombat</a:t>
            </a:r>
          </a:p>
          <a:p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Make 100 Wombats with the default constructor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Wombat* zoo =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Wombat[100];</a:t>
            </a:r>
          </a:p>
        </p:txBody>
      </p:sp>
    </p:spTree>
    <p:extLst>
      <p:ext uri="{BB962C8B-B14F-4D97-AF65-F5344CB8AC3E}">
        <p14:creationId xmlns:p14="http://schemas.microsoft.com/office/powerpoint/2010/main" val="1179897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delete</a:t>
            </a:r>
            <a:r>
              <a:rPr lang="en-US" dirty="0"/>
              <a:t> keyword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187209"/>
          </a:xfrm>
        </p:spPr>
        <p:txBody>
          <a:bodyPr>
            <a:normAutofit/>
          </a:bodyPr>
          <a:lstStyle/>
          <a:p>
            <a:r>
              <a:rPr lang="en-US" dirty="0"/>
              <a:t>When you want to free dynamically allocated memory in C++, 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delete</a:t>
            </a:r>
            <a:r>
              <a:rPr lang="en-US" dirty="0"/>
              <a:t> (instead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free()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If an array was allocated, you have to 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delete[]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581400"/>
            <a:ext cx="10972800" cy="2895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lnSpcReduction="10000"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value =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 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4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delete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value;</a:t>
            </a:r>
          </a:p>
          <a:p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Wombat* wombat =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Wombat();</a:t>
            </a:r>
          </a:p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delete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wombat;</a:t>
            </a:r>
          </a:p>
          <a:p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Wombat* zoo =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Wombat[100];</a:t>
            </a:r>
          </a:p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delete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[] zoo;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Array delete needed</a:t>
            </a:r>
          </a:p>
        </p:txBody>
      </p:sp>
    </p:spTree>
    <p:extLst>
      <p:ext uri="{BB962C8B-B14F-4D97-AF65-F5344CB8AC3E}">
        <p14:creationId xmlns:p14="http://schemas.microsoft.com/office/powerpoint/2010/main" val="396808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 standard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4724400" cy="462560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You can compile C code with C++</a:t>
            </a:r>
          </a:p>
          <a:p>
            <a:pPr lvl="1"/>
            <a:r>
              <a:rPr lang="en-US" dirty="0"/>
              <a:t>Weird things can happen, but we aren't going into those subtle issues</a:t>
            </a:r>
          </a:p>
          <a:p>
            <a:r>
              <a:rPr lang="en-US" dirty="0"/>
              <a:t>However, you now know and love the standard C libraries</a:t>
            </a:r>
          </a:p>
          <a:p>
            <a:r>
              <a:rPr lang="en-US" dirty="0"/>
              <a:t>You can use them in C++ too</a:t>
            </a:r>
          </a:p>
          <a:p>
            <a:r>
              <a:rPr lang="en-US" dirty="0"/>
              <a:t>You just have to include different header files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0986862"/>
              </p:ext>
            </p:extLst>
          </p:nvPr>
        </p:nvGraphicFramePr>
        <p:xfrm>
          <a:off x="5486400" y="1935480"/>
          <a:ext cx="6248401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0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0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7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</a:t>
                      </a:r>
                      <a:r>
                        <a:rPr lang="en-US" sz="2000" baseline="0" dirty="0"/>
                        <a:t> Library Header</a:t>
                      </a:r>
                      <a:endParaRPr lang="en-US" sz="2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C++ Equivalent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Purpose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ctype.h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cctype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Character manipulation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limits.h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climits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Constants</a:t>
                      </a:r>
                      <a:r>
                        <a:rPr lang="en-US" sz="2000" baseline="0" dirty="0"/>
                        <a:t> for integer limits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math.h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cmath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Math</a:t>
                      </a:r>
                      <a:r>
                        <a:rPr lang="en-US" sz="2000" baseline="0" dirty="0"/>
                        <a:t> functions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stdio.h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cstdio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</a:t>
                      </a:r>
                      <a:r>
                        <a:rPr lang="en-US" sz="2000" baseline="0" dirty="0"/>
                        <a:t> I/O functions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stdlib.h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cstdlib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Random values</a:t>
                      </a:r>
                      <a:r>
                        <a:rPr lang="en-US" sz="2000" baseline="0" dirty="0"/>
                        <a:t>, conversion, allocation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string.h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cstring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Null-terminated string manipulation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time.h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ctime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Time functions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4100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Structs</a:t>
            </a:r>
            <a:r>
              <a:rPr lang="en-US" dirty="0"/>
              <a:t> in C++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dirty="0"/>
              <a:t> in C++ is treated like a class where all the members are public</a:t>
            </a:r>
          </a:p>
          <a:p>
            <a:r>
              <a:rPr lang="en-US" dirty="0"/>
              <a:t>You can even put methods in a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dirty="0"/>
              <a:t> in C++</a:t>
            </a:r>
          </a:p>
          <a:p>
            <a:r>
              <a:rPr lang="en-US" dirty="0"/>
              <a:t>Otherwise, it looks pretty similar</a:t>
            </a:r>
          </a:p>
          <a:p>
            <a:r>
              <a:rPr lang="en-US" dirty="0"/>
              <a:t>You don't have to use 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dirty="0"/>
              <a:t> keyword when declaring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dirty="0"/>
              <a:t> variables</a:t>
            </a:r>
          </a:p>
          <a:p>
            <a:pPr lvl="1"/>
            <a:r>
              <a:rPr lang="en-US" dirty="0"/>
              <a:t>Except in cases when it is needed for disambiguation</a:t>
            </a:r>
          </a:p>
        </p:txBody>
      </p:sp>
    </p:spTree>
    <p:extLst>
      <p:ext uri="{BB962C8B-B14F-4D97-AF65-F5344CB8AC3E}">
        <p14:creationId xmlns:p14="http://schemas.microsoft.com/office/powerpoint/2010/main" val="149008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939809"/>
          </a:xfrm>
        </p:spPr>
        <p:txBody>
          <a:bodyPr>
            <a:normAutofit/>
          </a:bodyPr>
          <a:lstStyle/>
          <a:p>
            <a:r>
              <a:rPr lang="en-US" dirty="0"/>
              <a:t>Here's a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TreeNode</a:t>
            </a:r>
            <a:r>
              <a:rPr lang="en-US" dirty="0"/>
              <a:t> </a:t>
            </a:r>
            <a:r>
              <a:rPr lang="en-US" dirty="0" err="1"/>
              <a:t>struct</a:t>
            </a:r>
            <a:r>
              <a:rPr lang="en-US" dirty="0"/>
              <a:t> in C++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Write a tree insertion with the following signature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2514600"/>
            <a:ext cx="10972800" cy="2057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92500" lnSpcReduction="10000"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TreeNode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value;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TreeNode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left;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TreeNode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right;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};</a:t>
            </a:r>
            <a:endParaRPr lang="en-US" sz="24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5486400"/>
            <a:ext cx="10972800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insert(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TreeNode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&amp;root,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data);</a:t>
            </a:r>
          </a:p>
        </p:txBody>
      </p:sp>
    </p:spTree>
    <p:extLst>
      <p:ext uri="{BB962C8B-B14F-4D97-AF65-F5344CB8AC3E}">
        <p14:creationId xmlns:p14="http://schemas.microsoft.com/office/powerpoint/2010/main" val="3939094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0942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OOP in C++</a:t>
            </a:r>
          </a:p>
          <a:p>
            <a:r>
              <a:rPr lang="en-US" dirty="0"/>
              <a:t>C++ madness</a:t>
            </a:r>
          </a:p>
          <a:p>
            <a:r>
              <a:rPr lang="en-US" dirty="0"/>
              <a:t>Templates in C++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Start </a:t>
            </a:r>
            <a:r>
              <a:rPr lang="en-US" dirty="0"/>
              <a:t>working on Project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6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653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Quotes</a:t>
            </a:r>
            <a:endParaRPr lang="en-US" dirty="0"/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609600" y="2133600"/>
            <a:ext cx="10972800" cy="3886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4000" i="1" dirty="0"/>
              <a:t>Computer Science is no more about computers than astronomy is about telescopes.</a:t>
            </a:r>
            <a:r>
              <a:rPr lang="en-US" sz="4000" dirty="0"/>
              <a:t>	</a:t>
            </a:r>
          </a:p>
          <a:p>
            <a:pPr marL="118872" indent="0">
              <a:buNone/>
            </a:pPr>
            <a:endParaRPr lang="en-US" sz="4000" dirty="0"/>
          </a:p>
          <a:p>
            <a:pPr marL="118872" indent="0">
              <a:buNone/>
            </a:pPr>
            <a:r>
              <a:rPr lang="en-US" sz="4000" dirty="0"/>
              <a:t>	Attributed to </a:t>
            </a:r>
            <a:r>
              <a:rPr lang="en-US" sz="4000" dirty="0" err="1"/>
              <a:t>Edsger</a:t>
            </a:r>
            <a:r>
              <a:rPr lang="en-US" sz="4000" dirty="0"/>
              <a:t> Dijkstra</a:t>
            </a:r>
          </a:p>
          <a:p>
            <a:pPr marL="118872" indent="0">
              <a:buNone/>
            </a:pPr>
            <a:r>
              <a:rPr lang="en-US" sz="4000" dirty="0"/>
              <a:t>	(But almost certainly not said by him)</a:t>
            </a:r>
          </a:p>
        </p:txBody>
      </p:sp>
    </p:spTree>
    <p:extLst>
      <p:ext uri="{BB962C8B-B14F-4D97-AF65-F5344CB8AC3E}">
        <p14:creationId xmlns:p14="http://schemas.microsoft.com/office/powerpoint/2010/main" val="2496584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0F4E23-118B-40D3-85FD-27664F033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Finishing Up Function Pointers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B97DBA-954A-431C-A121-66F56C6180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377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12728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We can write a bubble sort (or ideally an efficient sort) that can sort anything</a:t>
            </a:r>
          </a:p>
          <a:p>
            <a:pPr lvl="1"/>
            <a:r>
              <a:rPr lang="en-US" dirty="0"/>
              <a:t>We just need to provide a pointer to a comparison function</a:t>
            </a: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09600" y="3048000"/>
            <a:ext cx="10972800" cy="3581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 lnSpcReduction="10000"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bubbleSort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array[], 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length,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(*compare)(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*, 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*))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 length – 1; </a:t>
            </a:r>
            <a:r>
              <a:rPr lang="en-US" sz="2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++ )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j = 0; j &lt; length – 1; j++ )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(compare(array[j],array[j+1]) &gt; 0)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	{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		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temp = array[j];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		array[j] = array[j + 1];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		array[j + 1] = temp;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	}</a:t>
            </a:r>
          </a:p>
          <a:p>
            <a:pPr marL="118872" indent="0">
              <a:buNone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56810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Typechecking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 pointers don't give you a lot of </a:t>
            </a:r>
            <a:r>
              <a:rPr lang="en-US" dirty="0" err="1"/>
              <a:t>typechecking</a:t>
            </a:r>
            <a:endParaRPr lang="en-US" dirty="0"/>
          </a:p>
          <a:p>
            <a:r>
              <a:rPr lang="en-US" dirty="0"/>
              <a:t>You might get a warning if you store a function into an incompatible pointer type</a:t>
            </a:r>
          </a:p>
          <a:p>
            <a:r>
              <a:rPr lang="en-US" dirty="0"/>
              <a:t>C won't stop you</a:t>
            </a:r>
          </a:p>
          <a:p>
            <a:r>
              <a:rPr lang="en-US" dirty="0"/>
              <a:t>And then you'll be passing who knows what into who knows where and getting back unpredictable things</a:t>
            </a:r>
          </a:p>
        </p:txBody>
      </p:sp>
    </p:spTree>
    <p:extLst>
      <p:ext uri="{BB962C8B-B14F-4D97-AF65-F5344CB8AC3E}">
        <p14:creationId xmlns:p14="http://schemas.microsoft.com/office/powerpoint/2010/main" val="3881118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Simulating 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 doesn't have classes or objects</a:t>
            </a:r>
          </a:p>
          <a:p>
            <a:r>
              <a:rPr lang="en-US" dirty="0"/>
              <a:t>It's possible to store function pointers in a struct</a:t>
            </a:r>
          </a:p>
          <a:p>
            <a:r>
              <a:rPr lang="en-US" dirty="0"/>
              <a:t>If you always pass a pointer to the </a:t>
            </a:r>
            <a:r>
              <a:rPr lang="en-US" dirty="0" err="1"/>
              <a:t>struct</a:t>
            </a:r>
            <a:r>
              <a:rPr lang="en-US" dirty="0"/>
              <a:t> itself into the function pointer when you call it, you can simulate object-oriented behavior</a:t>
            </a:r>
          </a:p>
          <a:p>
            <a:r>
              <a:rPr lang="en-US" dirty="0"/>
              <a:t>It's clunky and messy and there's always an extra argument in every function (equivalent to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dirty="0"/>
              <a:t> pointer)</a:t>
            </a:r>
          </a:p>
          <a:p>
            <a:r>
              <a:rPr lang="en-US" dirty="0"/>
              <a:t>As it turns out, Java works in a pretty similar way</a:t>
            </a:r>
          </a:p>
          <a:p>
            <a:pPr lvl="1"/>
            <a:r>
              <a:rPr lang="en-US" dirty="0"/>
              <a:t>But it hides the ugliness from you</a:t>
            </a:r>
          </a:p>
          <a:p>
            <a:pPr lvl="1"/>
            <a:r>
              <a:rPr lang="en-US" dirty="0"/>
              <a:t>Python doesn't hide as much ugliness, always requiring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</a:p>
        </p:txBody>
      </p:sp>
    </p:spTree>
    <p:extLst>
      <p:ext uri="{BB962C8B-B14F-4D97-AF65-F5344CB8AC3E}">
        <p14:creationId xmlns:p14="http://schemas.microsoft.com/office/powerpoint/2010/main" val="607181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6815</TotalTime>
  <Words>2004</Words>
  <Application>Microsoft Office PowerPoint</Application>
  <PresentationFormat>Widescreen</PresentationFormat>
  <Paragraphs>261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Arial</vt:lpstr>
      <vt:lpstr>Calibri</vt:lpstr>
      <vt:lpstr>Corbel</vt:lpstr>
      <vt:lpstr>Courier New</vt:lpstr>
      <vt:lpstr>Wingdings</vt:lpstr>
      <vt:lpstr>Wingdings 2</vt:lpstr>
      <vt:lpstr>Wingdings 3</vt:lpstr>
      <vt:lpstr>Module</vt:lpstr>
      <vt:lpstr>COMP 2400</vt:lpstr>
      <vt:lpstr>Last time</vt:lpstr>
      <vt:lpstr>Questions?</vt:lpstr>
      <vt:lpstr>Project 6 </vt:lpstr>
      <vt:lpstr>Quotes</vt:lpstr>
      <vt:lpstr>Finishing Up Function Pointers</vt:lpstr>
      <vt:lpstr>Universal sort</vt:lpstr>
      <vt:lpstr>Typechecking</vt:lpstr>
      <vt:lpstr>Simulating OOP</vt:lpstr>
      <vt:lpstr>C++</vt:lpstr>
      <vt:lpstr>Overview</vt:lpstr>
      <vt:lpstr>Compiling C++</vt:lpstr>
      <vt:lpstr>C++ is kind of an abomination</vt:lpstr>
      <vt:lpstr>Hello, World in C++</vt:lpstr>
      <vt:lpstr>Output in C++</vt:lpstr>
      <vt:lpstr>Formatting output</vt:lpstr>
      <vt:lpstr>Input in C++</vt:lpstr>
      <vt:lpstr>The string class</vt:lpstr>
      <vt:lpstr>The std namespace</vt:lpstr>
      <vt:lpstr>Functions in C++</vt:lpstr>
      <vt:lpstr>Pass by reference</vt:lpstr>
      <vt:lpstr>Pass by reference continued</vt:lpstr>
      <vt:lpstr>Default parameter values</vt:lpstr>
      <vt:lpstr>C++ example</vt:lpstr>
      <vt:lpstr>More C++</vt:lpstr>
      <vt:lpstr>The new keyword</vt:lpstr>
      <vt:lpstr>The delete keyword</vt:lpstr>
      <vt:lpstr>C standard libraries</vt:lpstr>
      <vt:lpstr>Structs in C++</vt:lpstr>
      <vt:lpstr>Example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862</cp:revision>
  <dcterms:created xsi:type="dcterms:W3CDTF">2009-08-24T20:26:10Z</dcterms:created>
  <dcterms:modified xsi:type="dcterms:W3CDTF">2026-04-08T17:06:55Z</dcterms:modified>
</cp:coreProperties>
</file>